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20"/>
  </p:notesMasterIdLst>
  <p:sldIdLst>
    <p:sldId id="262" r:id="rId2"/>
    <p:sldId id="277" r:id="rId3"/>
    <p:sldId id="278" r:id="rId4"/>
    <p:sldId id="279" r:id="rId5"/>
    <p:sldId id="301" r:id="rId6"/>
    <p:sldId id="291" r:id="rId7"/>
    <p:sldId id="302" r:id="rId8"/>
    <p:sldId id="292" r:id="rId9"/>
    <p:sldId id="293" r:id="rId10"/>
    <p:sldId id="303" r:id="rId11"/>
    <p:sldId id="294" r:id="rId12"/>
    <p:sldId id="304" r:id="rId13"/>
    <p:sldId id="295" r:id="rId14"/>
    <p:sldId id="296" r:id="rId15"/>
    <p:sldId id="297" r:id="rId16"/>
    <p:sldId id="308" r:id="rId17"/>
    <p:sldId id="307" r:id="rId18"/>
    <p:sldId id="300" r:id="rId1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9" autoAdjust="0"/>
    <p:restoredTop sz="88265" autoAdjust="0"/>
  </p:normalViewPr>
  <p:slideViewPr>
    <p:cSldViewPr snapToGrid="0" snapToObjects="1">
      <p:cViewPr varScale="1">
        <p:scale>
          <a:sx n="80" d="100"/>
          <a:sy n="80" d="100"/>
        </p:scale>
        <p:origin x="132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17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AFB97A-FE4E-DBEC-4A8E-059283C886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0ECC82-73DF-289C-535B-A5B1FAFD53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771598-C0E0-4D4C-956B-1DB704EDEF26}" type="datetimeFigureOut">
              <a:rPr lang="en-GB"/>
              <a:pPr>
                <a:defRPr/>
              </a:pPr>
              <a:t>27/10/2025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1E24F4-5AD6-21F4-E323-0613A6BCF2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DCC87A-5541-7D3D-D75A-66BA8CBA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051F5-047A-0E38-C2BF-7394038806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FF711-CC3B-F5C1-95D2-D42A4A96DE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2228E1CE-BCA2-E245-996B-9819C0039FB6}" type="slidenum">
              <a:rPr lang="en-GB" altLang="es-ES"/>
              <a:pPr/>
              <a:t>‹Nº›</a:t>
            </a:fld>
            <a:endParaRPr lang="en-GB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99878F2-A30C-5691-313E-001A1BA687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763DE260-FB0F-58A9-6084-02DFC32D55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0C42D609-91DF-4933-886D-8F295C907B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EF308256-743C-D744-9122-02213938183B}" type="slidenum">
              <a:rPr lang="en-GB" altLang="en-US">
                <a:latin typeface="Calibri" panose="020F0502020204030204" pitchFamily="34" charset="0"/>
              </a:rPr>
              <a:pPr/>
              <a:t>1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Marcador de imagen de diapositiva 1">
            <a:extLst>
              <a:ext uri="{FF2B5EF4-FFF2-40B4-BE49-F238E27FC236}">
                <a16:creationId xmlns:a16="http://schemas.microsoft.com/office/drawing/2014/main" id="{B7DE5999-DE61-9716-E44F-D78E3A13D4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Marcador de notas 2">
            <a:extLst>
              <a:ext uri="{FF2B5EF4-FFF2-40B4-BE49-F238E27FC236}">
                <a16:creationId xmlns:a16="http://schemas.microsoft.com/office/drawing/2014/main" id="{CB88DFA1-BAA2-D69C-0D2B-C83AA66E70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/>
          </a:p>
        </p:txBody>
      </p:sp>
      <p:sp>
        <p:nvSpPr>
          <p:cNvPr id="33796" name="Marcador de número de diapositiva 3">
            <a:extLst>
              <a:ext uri="{FF2B5EF4-FFF2-40B4-BE49-F238E27FC236}">
                <a16:creationId xmlns:a16="http://schemas.microsoft.com/office/drawing/2014/main" id="{2C4B83CF-7825-586A-E779-A589EA5BE0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789938A3-2F57-CE48-BCA1-6D1DBA86CAF2}" type="slidenum">
              <a:rPr lang="en-GB" altLang="es-ES">
                <a:latin typeface="Calibri" panose="020F0502020204030204" pitchFamily="34" charset="0"/>
              </a:rPr>
              <a:pPr/>
              <a:t>7</a:t>
            </a:fld>
            <a:endParaRPr lang="en-GB" altLang="es-E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DDD9BE82-2D4A-3693-684B-7C03B02701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DF16E9B3-554D-462C-2829-2EC79B1E88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2239CEAF-3479-36A8-DBE8-226594F178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4417A2B3-966E-9A4A-A707-9663E13554F1}" type="slidenum">
              <a:rPr lang="en-GB" altLang="en-US">
                <a:latin typeface="Calibri" panose="020F0502020204030204" pitchFamily="34" charset="0"/>
              </a:rPr>
              <a:pPr/>
              <a:t>18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0C71ADD-3BB1-F4BA-A774-9109300F8EC6}"/>
              </a:ext>
            </a:extLst>
          </p:cNvPr>
          <p:cNvSpPr/>
          <p:nvPr userDrawn="1"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0B6651C3-5615-A466-CFB7-3F0223DAB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04730F52-8C80-8697-1818-102FF8563C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8040F103-B598-D5B4-E02B-A16071A665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00946" y="4572000"/>
            <a:ext cx="5543304" cy="655638"/>
          </a:xfrm>
        </p:spPr>
        <p:txBody>
          <a:bodyPr anchor="t"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809088" y="2655426"/>
            <a:ext cx="5137427" cy="1505094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61607D2-8130-EFE8-C851-0240AFA510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93051-E17D-7449-9099-D0E434CD6727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74BE1AB-0640-5C32-246C-EC0C84D60C4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80227B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8E773F-20B0-B23E-C1C0-0AF21597BB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CF0C3D7-C44D-144F-8B69-F85A44E7E1FB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6404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D8522E-13A6-470D-C9EE-54B408BD33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5A5F54F0-51EA-490A-53D1-00A6C927A3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CC516181-D029-CFBF-7A23-87E8D90DDFA0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8EEC7C65-9516-99B4-59FD-C4F4C1A8F9E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4006102-F4C6-5EA3-4A56-8A85D3207E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F2F38BF2-1750-3CEC-C4BA-72C42AD75D3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B13BADB9-BCE9-2F4B-B95A-3C7EAD82DDA1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62CB1B3-4397-348F-CA71-474EFEA267E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C7659-9622-2F4D-9CC4-E669DCB17F40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5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2A50CB83-9A7B-1CBA-C34A-F9FAE557AD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CC13601-01FA-A99B-53C3-825D4BBAA5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FEC6DE9F-42B5-B195-82F4-D7F01E514272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6D84FE29-642E-F322-CB73-5F749D7C0D6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16CA3CF2-3B62-63B5-6817-8AD729E351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83939B2-6EFE-0AF3-4FF1-FD86B2FF5D6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53581344-0815-9246-A662-E1911038CCE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946B1C89-37B4-0D43-2FD0-018C87BDBDA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1C2F-8F1E-1A4D-A45E-D7345C7F64C2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3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36C392-7A1E-BA39-0285-E51BBDC976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30BCC80-26EA-ECAE-2FB5-530C23D052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83FB4C40-FFC7-BEA2-B723-43D0833188F4}"/>
              </a:ext>
            </a:extLst>
          </p:cNvPr>
          <p:cNvSpPr/>
          <p:nvPr userDrawn="1"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074145" y="2325636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F5AEDBF-5CA9-6197-645A-AF6B936DED7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C104C5D-5EF7-336C-C422-07FE046047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D43FE6A-BF68-8941-959D-2A4DC9E3C88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6D400449-CF5F-12FE-5ABE-7759BC048D9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B6A91-0B50-6A47-83D5-0BB3AE4694E5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3A43684C-6A82-CA22-8CBB-4516D05CC84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E4B447A9-78BF-C4EC-C7BF-06DC54EC8D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8B29CF6-8D5A-0F4D-9749-2F07813E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6206D-6452-2740-9B46-611A8DB5D903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5EC29EB-8931-66B4-EB10-32D85BD7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7C5598-C74B-FC91-C922-C91DB1B6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0B066-1EBA-2945-9046-D8A4BC21E702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44009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89DFFEED-7D9C-6A4C-EA16-0E71CD2A27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90BE3A1-45B5-8F48-6A2B-2E7CB16B2B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959169BC-207A-9948-52D7-4414253958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838200" y="2082800"/>
            <a:ext cx="10515600" cy="267493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8BFB30E-C86C-AAAA-90C7-E8C6525662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916200F-A153-6623-8B07-15C41DACB3B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81CC670-FFE1-0E47-882F-72426893AB7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300BDC7A-49E6-72BA-E9DA-AA08B61749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2609-2914-894B-9949-0DDC4D39E094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5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1B88127-45F8-CDB3-CAA9-E454BA3344E8}"/>
              </a:ext>
            </a:extLst>
          </p:cNvPr>
          <p:cNvSpPr/>
          <p:nvPr userDrawn="1"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ln w="12700">
            <a:solidFill>
              <a:schemeClr val="tx1"/>
            </a:solidFill>
            <a:prstDash val="sysDot"/>
          </a:ln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64" y="2817976"/>
            <a:ext cx="11384893" cy="3720936"/>
          </a:xfrm>
          <a:ln w="12700"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02767" y="207481"/>
            <a:ext cx="7095475" cy="979487"/>
          </a:xfrm>
        </p:spPr>
        <p:txBody>
          <a:bodyPr>
            <a:normAutofit/>
          </a:bodyPr>
          <a:lstStyle>
            <a:lvl1pPr marL="182880" marR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945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16E73941-7CE8-4DCB-923A-4669371CA6E6}"/>
              </a:ext>
            </a:extLst>
          </p:cNvPr>
          <p:cNvSpPr/>
          <p:nvPr userDrawn="1"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63E938B-CCDC-E0D1-5BF5-88C22519E2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42128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26050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09972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436346" y="556676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4626050" y="5566088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7833641" y="556089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9F520132-C3D2-F3B8-00C8-C3F16718F9C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C018-A5B0-544F-A93F-A3B00688976A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A8AE5A2-E49E-C084-9AAC-E165AC87CE6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D0A7CCB-944F-3A23-C28C-60B87B91A5A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D4F983CA-AE36-D249-B391-FA994D8C93B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29273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A869079-8828-702B-29D8-34B1A0745C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8A12C1-5160-A1CD-D970-89CA97C11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82AF3E-14C3-8C41-B61B-081B5EEA848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8FFF-7367-DF3D-C2B0-CE8EAF09BF3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487E5-9737-FE42-8D0F-2231590CC476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E2FFF-97C4-875A-335C-32CC34DA8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CD365-63F1-5880-8DF2-62456CDF8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accent1"/>
                </a:solidFill>
              </a:defRPr>
            </a:lvl1pPr>
          </a:lstStyle>
          <a:p>
            <a:fld id="{DDE9D5C2-D2DF-6C4A-93DB-3F8833761A14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495FC9B-E39A-C423-C1DD-A2B554CED4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9FCFF-14D0-7599-DBE4-AF61C24D7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270AAC-AA59-8941-9F42-4647FA5D1BBF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pic>
        <p:nvPicPr>
          <p:cNvPr id="1030" name="Picture 1">
            <a:extLst>
              <a:ext uri="{FF2B5EF4-FFF2-40B4-BE49-F238E27FC236}">
                <a16:creationId xmlns:a16="http://schemas.microsoft.com/office/drawing/2014/main" id="{F013E4ED-4B06-8A2A-9734-1FC8BAA7409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31" r:id="rId9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76C22-4AF1-CEDB-711F-12289058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1643" y="1182249"/>
            <a:ext cx="7435515" cy="3254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 MOTIVACIÓN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53DA544-7BB1-514A-9F4A-C9C603F984F1}"/>
              </a:ext>
            </a:extLst>
          </p:cNvPr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7E644798-9C93-4FCF-F214-19676F5A9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190" y="5894811"/>
              <a:ext cx="2095500" cy="48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5825D1FD-8796-DD54-4442-B2CF91B10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9112" y="5347947"/>
              <a:ext cx="1320800" cy="132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94412BF-7A3A-72D3-FB75-20DBA6CA7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8" y="5882111"/>
            <a:ext cx="24765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C5002B88-9046-DF2A-8475-090AF0435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052" y="718271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F8C279D-A8C7-C750-34E8-2A900C1F548C}"/>
              </a:ext>
            </a:extLst>
          </p:cNvPr>
          <p:cNvSpPr txBox="1">
            <a:spLocks/>
          </p:cNvSpPr>
          <p:nvPr/>
        </p:nvSpPr>
        <p:spPr>
          <a:xfrm>
            <a:off x="3601053" y="281276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2221E70-AF2C-AC5B-472C-93904146C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077BF01-A086-D4F6-F764-67ACE270B52D}"/>
              </a:ext>
            </a:extLst>
          </p:cNvPr>
          <p:cNvSpPr txBox="1"/>
          <p:nvPr/>
        </p:nvSpPr>
        <p:spPr>
          <a:xfrm>
            <a:off x="698267" y="1956089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ESTADOS EMOCIONALES Y MOTIVACIÓN
Las emociones positivas aumentan la motivación: alegría, curiosidad, conexión.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El estrés crónico o el miedo pueden cerrarlo.
El autocuidado es combustible para la motivación.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22567D0-79F6-9ACE-E90A-005C4C0EC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757" y="1275443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1F9C595-39A8-272E-8C25-AEB5435BDED8}"/>
              </a:ext>
            </a:extLst>
          </p:cNvPr>
          <p:cNvSpPr txBox="1">
            <a:spLocks/>
          </p:cNvSpPr>
          <p:nvPr/>
        </p:nvSpPr>
        <p:spPr>
          <a:xfrm>
            <a:off x="3514865" y="274271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2F051D2-863F-2769-090F-2741ECFC2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4BAF115-4AE5-783C-2B4A-47C48CF69696}"/>
              </a:ext>
            </a:extLst>
          </p:cNvPr>
          <p:cNvSpPr txBox="1"/>
          <p:nvPr/>
        </p:nvSpPr>
        <p:spPr>
          <a:xfrm>
            <a:off x="698267" y="1949084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CÓMO MANTENERSE MOTIVADO A LO LARGO DEL TIEMPO
• Divida los objetivos a largo plazo en hitos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Celebra las pequeñas victorias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Rodéate de personas energizantes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Vuelve a conectarte con tu propósito regularmente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1FE794D-6C54-E1A9-9E92-09E0948CE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467" y="1353910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35C72DE-570D-AEEE-3C42-B85D579096FC}"/>
              </a:ext>
            </a:extLst>
          </p:cNvPr>
          <p:cNvSpPr txBox="1">
            <a:spLocks/>
          </p:cNvSpPr>
          <p:nvPr/>
        </p:nvSpPr>
        <p:spPr>
          <a:xfrm>
            <a:off x="3456758" y="374650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0C9F766-01C9-1433-EDEB-C1CA56847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4363523-1177-4C6C-EFF9-4A5E28A66EC9}"/>
              </a:ext>
            </a:extLst>
          </p:cNvPr>
          <p:cNvSpPr txBox="1"/>
          <p:nvPr/>
        </p:nvSpPr>
        <p:spPr>
          <a:xfrm>
            <a:off x="698267" y="1765774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MOTIVACIÓN EN EQUIPOS
Equipos motivados: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Compartir una visión común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Apoyarse mutuamente en el progreso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Reconocer las contribuciones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Fomentar la autonomía y la creatividad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8BF59B4-725F-C97D-EF5E-71086603C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230" y="1481188"/>
            <a:ext cx="4600915" cy="460091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901BCA4-6FB2-3A12-EFBA-C09F49D7506D}"/>
              </a:ext>
            </a:extLst>
          </p:cNvPr>
          <p:cNvSpPr txBox="1">
            <a:spLocks/>
          </p:cNvSpPr>
          <p:nvPr/>
        </p:nvSpPr>
        <p:spPr>
          <a:xfrm>
            <a:off x="3558044" y="207713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 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DDED675F-B7F0-C3A7-AA3F-8C6B66FD3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9CA8819-E510-2C59-DF64-6988F04595A7}"/>
              </a:ext>
            </a:extLst>
          </p:cNvPr>
          <p:cNvSpPr txBox="1"/>
          <p:nvPr/>
        </p:nvSpPr>
        <p:spPr>
          <a:xfrm>
            <a:off x="961568" y="1882526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¿QUÉ DRENA LA MOTIVACIÓN?
• </a:t>
            </a:r>
            <a:r>
              <a:rPr lang="es-ES" b="1" dirty="0" err="1">
                <a:solidFill>
                  <a:srgbClr val="000000"/>
                </a:solidFill>
              </a:rPr>
              <a:t>Microgestión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Falta de retroalimentación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Objetivos poco claros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Desconexión del impacto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Agotamiento emocional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1D08AF7-D0F2-2B6C-64DE-7B8E0E48A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32" y="1340758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CE07544-C50B-ADBC-9D54-86A8C643EA5F}"/>
              </a:ext>
            </a:extLst>
          </p:cNvPr>
          <p:cNvSpPr txBox="1">
            <a:spLocks/>
          </p:cNvSpPr>
          <p:nvPr/>
        </p:nvSpPr>
        <p:spPr>
          <a:xfrm>
            <a:off x="3401194" y="178545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D7A61A2-1CD1-288F-CCF9-232644085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143B3D3-15A4-2CF7-3E86-8B8F9A0C9ABE}"/>
              </a:ext>
            </a:extLst>
          </p:cNvPr>
          <p:cNvSpPr txBox="1"/>
          <p:nvPr/>
        </p:nvSpPr>
        <p:spPr>
          <a:xfrm>
            <a:off x="1065187" y="1769059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REAVIVAR LA MOTIVACIÓN
Utilice estos cargadores rápidos: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🔥 Música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🔥 Movimiento físico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🔥 Replantear los pensamientos negativos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🔥 Ejercicios de gratitud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🔥 Hablar con alguien inspirador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52530D0-58BA-955C-31BB-ED111C770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97214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EDCA620-FE5F-A6E9-BAED-B451CB479497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0229EBED-D33C-2CD1-2B00-B7F419B55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FA2A8BE-285D-B3B8-C1DE-5CF15892AC0B}"/>
              </a:ext>
            </a:extLst>
          </p:cNvPr>
          <p:cNvSpPr txBox="1"/>
          <p:nvPr/>
        </p:nvSpPr>
        <p:spPr>
          <a:xfrm>
            <a:off x="1054100" y="1744002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EL DIÁLOGO INTERNO ES IMPORTANTE
Reemplazar: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❌ "No soy lo suficientemente bueno"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"Todavía estoy aprendiendo"
❌ "Esto es demasiado difícil"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"Esto es un desafío y puedo crecer a partir de él"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87025D1-E2BF-6D92-50E9-F723FE5BC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222" y="1285648"/>
            <a:ext cx="4614409" cy="461440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CEB0C-7209-3962-A9B3-9E7BCEEB6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13D4631-A585-C548-D52B-8D3C8C078068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BD6D3B0-B40B-D3FA-31D0-50013F25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15DA2B4-0074-7359-7CD3-FB0B673A713D}"/>
              </a:ext>
            </a:extLst>
          </p:cNvPr>
          <p:cNvSpPr txBox="1"/>
          <p:nvPr/>
        </p:nvSpPr>
        <p:spPr>
          <a:xfrm>
            <a:off x="1763486" y="1932075"/>
            <a:ext cx="85344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CONCLUSIÓN
La motivación no es constante.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Es una llama que puedes aprender a reavivar, reconectándote con el significado, regulando tu energía y construyendo hábitos de apoyo.
"La gente suele decir que la motivación no dura. Bueno, tampoco el baño, por eso lo recomendamos a diario". </a:t>
            </a:r>
            <a:r>
              <a:rPr lang="es-ES" b="1" dirty="0" err="1">
                <a:solidFill>
                  <a:srgbClr val="000000"/>
                </a:solidFill>
              </a:rPr>
              <a:t>Zig</a:t>
            </a:r>
            <a:r>
              <a:rPr lang="es-ES" b="1" dirty="0">
                <a:solidFill>
                  <a:srgbClr val="000000"/>
                </a:solidFill>
              </a:rPr>
              <a:t> </a:t>
            </a:r>
            <a:r>
              <a:rPr lang="es-ES" b="1" dirty="0" err="1">
                <a:solidFill>
                  <a:srgbClr val="000000"/>
                </a:solidFill>
              </a:rPr>
              <a:t>Ziglar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679655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A7A8F4-C04E-32F2-282D-A617D2D90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GB" sz="2667" dirty="0" err="1">
                <a:solidFill>
                  <a:prstClr val="black"/>
                </a:solidFill>
              </a:rPr>
              <a:t>Referencias</a:t>
            </a:r>
            <a:endParaRPr lang="en-GB" sz="2667" dirty="0">
              <a:solidFill>
                <a:prstClr val="black"/>
              </a:solidFill>
            </a:endParaRPr>
          </a:p>
        </p:txBody>
      </p:sp>
      <p:pic>
        <p:nvPicPr>
          <p:cNvPr id="29700" name="Picture 4">
            <a:extLst>
              <a:ext uri="{FF2B5EF4-FFF2-40B4-BE49-F238E27FC236}">
                <a16:creationId xmlns:a16="http://schemas.microsoft.com/office/drawing/2014/main" id="{8E0C71C5-06C4-D7AE-46AE-6B4CBE497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8D64300-C1E7-673C-E504-3AFE149498A2}"/>
              </a:ext>
            </a:extLst>
          </p:cNvPr>
          <p:cNvSpPr txBox="1">
            <a:spLocks/>
          </p:cNvSpPr>
          <p:nvPr/>
        </p:nvSpPr>
        <p:spPr>
          <a:xfrm>
            <a:off x="3360738" y="175419"/>
            <a:ext cx="7670800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2A2612BE-D650-9527-CDD5-0001E76DF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62BB8B-AAE9-45DD-1044-F3D49315D01E}"/>
              </a:ext>
            </a:extLst>
          </p:cNvPr>
          <p:cNvSpPr txBox="1"/>
          <p:nvPr/>
        </p:nvSpPr>
        <p:spPr>
          <a:xfrm>
            <a:off x="1233236" y="3424238"/>
            <a:ext cx="83198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Deci</a:t>
            </a:r>
            <a:r>
              <a:rPr lang="es-ES" dirty="0"/>
              <a:t>, E.L., &amp; Ryan, R.M. (1985). </a:t>
            </a:r>
            <a:r>
              <a:rPr lang="es-ES" i="1" dirty="0" err="1"/>
              <a:t>Self-Determination</a:t>
            </a:r>
            <a:r>
              <a:rPr lang="es-ES" i="1" dirty="0"/>
              <a:t> </a:t>
            </a:r>
            <a:r>
              <a:rPr lang="es-ES" i="1" dirty="0" err="1"/>
              <a:t>Theory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Pink, D. (2009). </a:t>
            </a:r>
            <a:r>
              <a:rPr lang="es-ES" i="1" dirty="0"/>
              <a:t>Drive: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Surprising</a:t>
            </a:r>
            <a:r>
              <a:rPr lang="es-ES" i="1" dirty="0"/>
              <a:t> </a:t>
            </a:r>
            <a:r>
              <a:rPr lang="es-ES" i="1" dirty="0" err="1"/>
              <a:t>Truth</a:t>
            </a:r>
            <a:r>
              <a:rPr lang="es-ES" i="1" dirty="0"/>
              <a:t> </a:t>
            </a:r>
            <a:r>
              <a:rPr lang="es-ES" i="1" dirty="0" err="1"/>
              <a:t>About</a:t>
            </a:r>
            <a:r>
              <a:rPr lang="es-ES" i="1" dirty="0"/>
              <a:t> </a:t>
            </a:r>
            <a:r>
              <a:rPr lang="es-ES" i="1" dirty="0" err="1"/>
              <a:t>What</a:t>
            </a:r>
            <a:r>
              <a:rPr lang="es-ES" i="1" dirty="0"/>
              <a:t> </a:t>
            </a:r>
            <a:r>
              <a:rPr lang="es-ES" i="1" dirty="0" err="1"/>
              <a:t>Motivates</a:t>
            </a:r>
            <a:r>
              <a:rPr lang="es-ES" i="1" dirty="0"/>
              <a:t> </a:t>
            </a:r>
            <a:r>
              <a:rPr lang="es-ES" i="1" dirty="0" err="1"/>
              <a:t>Us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Duckworth, A. (2016). </a:t>
            </a:r>
            <a:r>
              <a:rPr lang="es-ES" i="1" dirty="0" err="1"/>
              <a:t>Grit</a:t>
            </a:r>
            <a:r>
              <a:rPr lang="es-ES" i="1" dirty="0"/>
              <a:t>: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Power</a:t>
            </a:r>
            <a:r>
              <a:rPr lang="es-ES" i="1" dirty="0"/>
              <a:t> </a:t>
            </a:r>
            <a:r>
              <a:rPr lang="es-ES" i="1" dirty="0" err="1"/>
              <a:t>of</a:t>
            </a:r>
            <a:r>
              <a:rPr lang="es-ES" i="1" dirty="0"/>
              <a:t> </a:t>
            </a:r>
            <a:r>
              <a:rPr lang="es-ES" i="1" dirty="0" err="1"/>
              <a:t>Passion</a:t>
            </a:r>
            <a:r>
              <a:rPr lang="es-ES" i="1" dirty="0"/>
              <a:t> and </a:t>
            </a:r>
            <a:r>
              <a:rPr lang="es-ES" i="1" dirty="0" err="1"/>
              <a:t>Perseverance</a:t>
            </a:r>
            <a:r>
              <a:rPr lang="es-ES" i="1" dirty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73EBAA4A-88F8-22CD-516A-95B727E8171A}"/>
              </a:ext>
            </a:extLst>
          </p:cNvPr>
          <p:cNvSpPr txBox="1">
            <a:spLocks/>
          </p:cNvSpPr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endParaRPr lang="en-GB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/>
              <a:t>www.____________________</a:t>
            </a:r>
            <a:endParaRPr lang="en-GB" sz="4667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 err="1"/>
              <a:t>www.facebook.com</a:t>
            </a:r>
            <a:r>
              <a:rPr lang="en-GB" sz="4667" b="1" dirty="0"/>
              <a:t>/___________________</a:t>
            </a:r>
            <a:r>
              <a:rPr lang="en-GB" sz="4700" b="1" dirty="0"/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B5DA89-F1AB-11C7-FB58-70BDDF45753B}"/>
              </a:ext>
            </a:extLst>
          </p:cNvPr>
          <p:cNvSpPr txBox="1"/>
          <p:nvPr/>
        </p:nvSpPr>
        <p:spPr>
          <a:xfrm>
            <a:off x="174625" y="5124450"/>
            <a:ext cx="715327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49025A92-1C39-A4EF-56D8-FD5D4A10B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052" y="75105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95E8385-45A9-87A5-8F94-94F34E5E59C1}"/>
              </a:ext>
            </a:extLst>
          </p:cNvPr>
          <p:cNvSpPr txBox="1">
            <a:spLocks/>
          </p:cNvSpPr>
          <p:nvPr/>
        </p:nvSpPr>
        <p:spPr>
          <a:xfrm>
            <a:off x="3161809" y="336869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BBA0EAC5-94D9-6D14-675E-282A0537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BF3409E-79D2-FE4D-DB29-9E207C00E34E}"/>
              </a:ext>
            </a:extLst>
          </p:cNvPr>
          <p:cNvSpPr txBox="1"/>
          <p:nvPr/>
        </p:nvSpPr>
        <p:spPr>
          <a:xfrm>
            <a:off x="2941721" y="2347573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Objetivo:
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Comprender qué impulsa el comportamiento personal y colectivo, y aprender a mantener la motivación frente a los desafíos o la rutina.</a:t>
            </a:r>
            <a:endParaRPr lang="es-E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B36FDD1-DC86-B209-8FF7-5A4F69998553}"/>
              </a:ext>
            </a:extLst>
          </p:cNvPr>
          <p:cNvSpPr txBox="1">
            <a:spLocks/>
          </p:cNvSpPr>
          <p:nvPr/>
        </p:nvSpPr>
        <p:spPr>
          <a:xfrm>
            <a:off x="3489000" y="25531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C3CA02EE-B7B6-7CE7-BF4A-8204B92E3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81697D7-5FEC-F543-9B6A-D3D4AEC1F3DD}"/>
              </a:ext>
            </a:extLst>
          </p:cNvPr>
          <p:cNvSpPr txBox="1"/>
          <p:nvPr/>
        </p:nvSpPr>
        <p:spPr>
          <a:xfrm>
            <a:off x="698267" y="1674674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OBJETIVOS
• Definir la motivación y explorar sus tipos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Identificar fuentes personales de motivación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Aprender estrategias para mantener la energía y el compromiso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Aplicar herramientas de motivación a los objetivos personales y de equipo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1643A6A-4272-C2D6-D3F4-DDBA25580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467" y="1720850"/>
            <a:ext cx="4699000" cy="34163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F6FDB79-5BE7-7544-8637-B5E8F8A1DA25}"/>
              </a:ext>
            </a:extLst>
          </p:cNvPr>
          <p:cNvSpPr txBox="1">
            <a:spLocks/>
          </p:cNvSpPr>
          <p:nvPr/>
        </p:nvSpPr>
        <p:spPr>
          <a:xfrm>
            <a:off x="3342338" y="19444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1F4519E-18BC-C1B5-6720-3DDB65550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2ABB81C-717A-F68A-1FC7-93C7C3141C5D}"/>
              </a:ext>
            </a:extLst>
          </p:cNvPr>
          <p:cNvSpPr txBox="1"/>
          <p:nvPr/>
        </p:nvSpPr>
        <p:spPr>
          <a:xfrm>
            <a:off x="698267" y="1951672"/>
            <a:ext cx="574607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¿QUÉ ES LA MOTIVACIÓN?
La motivación es el impulso interno que nos empuja a actuar.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Puede ser intrínseca (desde adentro) o extrínseca (por recompensas o presión).
Sin motivación, el conocimiento y el talento permanecen inactivos.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70674E9-E61E-C74B-1947-F7C8C7BB5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819" y="1356498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DFE6FE-4B7C-2CDA-AA35-9BB489975445}"/>
              </a:ext>
            </a:extLst>
          </p:cNvPr>
          <p:cNvSpPr txBox="1">
            <a:spLocks/>
          </p:cNvSpPr>
          <p:nvPr/>
        </p:nvSpPr>
        <p:spPr>
          <a:xfrm>
            <a:off x="3402012" y="164305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938A41E-A615-F395-37DC-381DBA156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7001CBC-7D4B-4600-65DF-DE70B5A9781B}"/>
              </a:ext>
            </a:extLst>
          </p:cNvPr>
          <p:cNvSpPr txBox="1"/>
          <p:nvPr/>
        </p:nvSpPr>
        <p:spPr>
          <a:xfrm>
            <a:off x="698267" y="1839118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TIPOS DE MOTIVACIÓN
Intrínseco: Propósito, pasión, curiosidad
Extrínseco: recompensas, elogios, plazos
Introyectado: Culpa, presión, miedo al fracaso
Identificado: Impulsado por valores, alineado con la identidad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E954EA7-BF5D-FACD-B6F2-31ADE1801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467" y="1243944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4B18DB4-14B1-D97F-E758-C976E5C7AB3B}"/>
              </a:ext>
            </a:extLst>
          </p:cNvPr>
          <p:cNvSpPr txBox="1">
            <a:spLocks/>
          </p:cNvSpPr>
          <p:nvPr/>
        </p:nvSpPr>
        <p:spPr>
          <a:xfrm>
            <a:off x="4961445" y="225877"/>
            <a:ext cx="6172199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49AB353C-FC82-E298-C69C-BD278D53C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937F1F6-B709-F327-36AD-B685EAE6EE2F}"/>
              </a:ext>
            </a:extLst>
          </p:cNvPr>
          <p:cNvSpPr txBox="1"/>
          <p:nvPr/>
        </p:nvSpPr>
        <p:spPr>
          <a:xfrm>
            <a:off x="698267" y="1503430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SIGNOS DE BAJA MOTIVACIÓN
•Dilación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Apatía o desconexión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Agobio o agotamiento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Diálogo interno negativo
Estos signos son señales, no debilidades. Señalan que no se satisfacen las necesidades.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A85F277-6C07-0445-2E19-69193B5AB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467" y="2235653"/>
            <a:ext cx="4699000" cy="26797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DDE4B5A-E04B-4F9F-10BD-74831A5762F3}"/>
              </a:ext>
            </a:extLst>
          </p:cNvPr>
          <p:cNvSpPr txBox="1">
            <a:spLocks/>
          </p:cNvSpPr>
          <p:nvPr/>
        </p:nvSpPr>
        <p:spPr>
          <a:xfrm>
            <a:off x="3772398" y="207962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79BFFA4-088A-E852-B8FF-3DA899DEF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CF19154-10DA-5371-9CD6-C16C9DE17D04}"/>
              </a:ext>
            </a:extLst>
          </p:cNvPr>
          <p:cNvSpPr txBox="1"/>
          <p:nvPr/>
        </p:nvSpPr>
        <p:spPr>
          <a:xfrm>
            <a:off x="747214" y="1579176"/>
            <a:ext cx="6172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DESENCADENANTES MOTIVACIONALES
Cada persona está motivada por diferentes elementos: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•Autonomía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•Maestría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•Propósito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•Reconocimiento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•Pertenencia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•Desafiar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BC15ACA-0BD5-6E46-BB30-A07659BDE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743" y="1392581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553C9DB-9065-5B9D-B2F2-7333D9D909CF}"/>
              </a:ext>
            </a:extLst>
          </p:cNvPr>
          <p:cNvSpPr txBox="1">
            <a:spLocks/>
          </p:cNvSpPr>
          <p:nvPr/>
        </p:nvSpPr>
        <p:spPr>
          <a:xfrm>
            <a:off x="3579813" y="296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402C0B7F-9EF9-CAA8-51F5-DE9193756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8F0EFEC-2CC3-CEE6-38DF-9A56F76250B3}"/>
              </a:ext>
            </a:extLst>
          </p:cNvPr>
          <p:cNvSpPr txBox="1"/>
          <p:nvPr/>
        </p:nvSpPr>
        <p:spPr>
          <a:xfrm>
            <a:off x="698267" y="1674674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REFLEXIÓN PERSONAL: TU "POR QUÉ"
Pregúntate:
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¿Por qué me importa esto?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¿Qué valores estoy expresando aquí?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¿Qué me da energía incluso cuando las cosas son difíciles?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8CFF142-73B2-1F5A-CAFD-CEB7FF66F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590" y="1356499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7174C6E-9A9F-4B4C-F3EB-E67835895EDE}"/>
              </a:ext>
            </a:extLst>
          </p:cNvPr>
          <p:cNvSpPr txBox="1">
            <a:spLocks/>
          </p:cNvSpPr>
          <p:nvPr/>
        </p:nvSpPr>
        <p:spPr>
          <a:xfrm>
            <a:off x="3516390" y="215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MOTIVACIÓN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3CEE7F08-FCF2-A302-9BC6-DBC41DC13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AF245B2-FB56-E880-06CF-98138FE474C7}"/>
              </a:ext>
            </a:extLst>
          </p:cNvPr>
          <p:cNvSpPr txBox="1"/>
          <p:nvPr/>
        </p:nvSpPr>
        <p:spPr>
          <a:xfrm>
            <a:off x="698267" y="1843693"/>
            <a:ext cx="6172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OBJETIVOS Y MOTIVACIÓN
La motivación es más fácil de mantener cuando los objetivos son: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Específico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Significativo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Mensurable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Con límite de tiempo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✅ Flexible cuando sea necesario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9BA9701-255B-D4C2-7BAE-7152DF2DC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757" y="1231900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F533845-07F4-F04D-B331-1DF497A2F7A5}" vid="{C3129E25-8A3B-8649-9FCB-F5577894E2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Emotional Employment Powerpoint-template (002)</Template>
  <TotalTime>2105</TotalTime>
  <Words>732</Words>
  <Application>Microsoft Office PowerPoint</Application>
  <PresentationFormat>Panorámica</PresentationFormat>
  <Paragraphs>43</Paragraphs>
  <Slides>18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Wingdings 2</vt:lpstr>
      <vt:lpstr>Frame</vt:lpstr>
      <vt:lpstr> MOTIVACIÓN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 and F</dc:creator>
  <cp:lastModifiedBy>rociotrigueros@aprofem.org</cp:lastModifiedBy>
  <cp:revision>52</cp:revision>
  <dcterms:created xsi:type="dcterms:W3CDTF">2019-04-23T12:14:49Z</dcterms:created>
  <dcterms:modified xsi:type="dcterms:W3CDTF">2025-10-27T12:23:42Z</dcterms:modified>
</cp:coreProperties>
</file>